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c1e97be26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c1e97be26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cf1fc5e8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cf1fc5e8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c1e97be26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c1e97be26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c1e97be2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c1e97be2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c1e97be26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c1e97be26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cf1fc5e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cf1fc5e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cf1fc5e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cf1fc5e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cf1fc5e8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cf1fc5e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cf1fc5e8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cf1fc5e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c1e97be26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c1e97be26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cf1fc5e8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cf1fc5e8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11" Type="http://schemas.openxmlformats.org/officeDocument/2006/relationships/image" Target="../media/image21.png"/><Relationship Id="rId10" Type="http://schemas.openxmlformats.org/officeDocument/2006/relationships/image" Target="../media/image15.png"/><Relationship Id="rId9" Type="http://schemas.openxmlformats.org/officeDocument/2006/relationships/hyperlink" Target="https://carla-scenariorunner.readthedocs.io/en/latest/list_of_scenarios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2.gif"/><Relationship Id="rId6" Type="http://schemas.openxmlformats.org/officeDocument/2006/relationships/image" Target="../media/image2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4294967295" type="title"/>
          </p:nvPr>
        </p:nvSpPr>
        <p:spPr>
          <a:xfrm>
            <a:off x="311700" y="205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020"/>
              <a:t>DeFIX: Detecting and Fixing Failure Scenarios with Reinforcement Learning in Imitation Learning Based Autonomous Driving</a:t>
            </a:r>
            <a:endParaRPr b="1" sz="2020"/>
          </a:p>
        </p:txBody>
      </p:sp>
      <p:cxnSp>
        <p:nvCxnSpPr>
          <p:cNvPr id="55" name="Google Shape;55;p13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13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502600" y="4851000"/>
            <a:ext cx="63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1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52400" y="928825"/>
            <a:ext cx="70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21300" y="3181675"/>
            <a:ext cx="6080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October 8-12, 2022, Macau, China</a:t>
            </a:r>
            <a:br>
              <a:rPr lang="en-GB" sz="1000">
                <a:solidFill>
                  <a:schemeClr val="dk1"/>
                </a:solidFill>
              </a:rPr>
            </a:b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Resul Dagdanov, Feyza Eksen, Halil Durmus, Ferhat Yurdakul, and Nazim Kemal Ure</a:t>
            </a:r>
            <a:br>
              <a:rPr lang="en-GB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- Istanbul Technical University</a:t>
            </a:r>
            <a:br>
              <a:rPr lang="en-GB" sz="1000">
                <a:solidFill>
                  <a:schemeClr val="dk1"/>
                </a:solidFill>
              </a:rPr>
            </a:br>
            <a:r>
              <a:rPr lang="en-GB" sz="1000">
                <a:solidFill>
                  <a:schemeClr val="dk1"/>
                </a:solidFill>
              </a:rPr>
              <a:t>- ITU Artificial Intelligence and Data Science Research Center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- </a:t>
            </a:r>
            <a:r>
              <a:rPr lang="en-GB" sz="1000">
                <a:solidFill>
                  <a:schemeClr val="dk1"/>
                </a:solidFill>
              </a:rPr>
              <a:t>Eatron Technologies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650" y="156387"/>
            <a:ext cx="1429499" cy="3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Results</a:t>
            </a:r>
            <a:endParaRPr b="1"/>
          </a:p>
        </p:txBody>
      </p:sp>
      <p:cxnSp>
        <p:nvCxnSpPr>
          <p:cNvPr id="190" name="Google Shape;190;p22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2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2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8450925" y="4851000"/>
            <a:ext cx="69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10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425" y="703400"/>
            <a:ext cx="3003778" cy="39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98975" y="709475"/>
            <a:ext cx="283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RC</a:t>
            </a:r>
            <a:r>
              <a:rPr lang="en-GB" sz="1200"/>
              <a:t>:  Route Completion </a:t>
            </a:r>
            <a:r>
              <a:rPr lang="en-GB" sz="1000"/>
              <a:t>(higher is better)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</a:rPr>
              <a:t>  IS</a:t>
            </a:r>
            <a:r>
              <a:rPr lang="en-GB" sz="1200">
                <a:solidFill>
                  <a:schemeClr val="dk1"/>
                </a:solidFill>
              </a:rPr>
              <a:t>:  Infraction Score </a:t>
            </a:r>
            <a:r>
              <a:rPr lang="en-GB" sz="1000">
                <a:solidFill>
                  <a:schemeClr val="dk1"/>
                </a:solidFill>
              </a:rPr>
              <a:t>(higher is better)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DS</a:t>
            </a:r>
            <a:r>
              <a:rPr lang="en-GB" sz="1200"/>
              <a:t>:  Driving Score </a:t>
            </a:r>
            <a:r>
              <a:rPr lang="en-GB" sz="1000">
                <a:solidFill>
                  <a:schemeClr val="dk1"/>
                </a:solidFill>
              </a:rPr>
              <a:t>(higher is better)</a:t>
            </a:r>
            <a:endParaRPr sz="1000"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6">
            <a:alphaModFix/>
          </a:blip>
          <a:srcRect b="0" l="1361" r="0" t="1816"/>
          <a:stretch/>
        </p:blipFill>
        <p:spPr>
          <a:xfrm>
            <a:off x="98975" y="1877125"/>
            <a:ext cx="5308874" cy="25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3866975" y="906400"/>
            <a:ext cx="11004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Total Number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of Infractions</a:t>
            </a:r>
            <a:endParaRPr sz="1200"/>
          </a:p>
        </p:txBody>
      </p:sp>
      <p:cxnSp>
        <p:nvCxnSpPr>
          <p:cNvPr id="200" name="Google Shape;200;p22"/>
          <p:cNvCxnSpPr>
            <a:stCxn id="199" idx="3"/>
          </p:cNvCxnSpPr>
          <p:nvPr/>
        </p:nvCxnSpPr>
        <p:spPr>
          <a:xfrm>
            <a:off x="4967375" y="1192750"/>
            <a:ext cx="559800" cy="38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Results</a:t>
            </a:r>
            <a:endParaRPr b="1"/>
          </a:p>
        </p:txBody>
      </p:sp>
      <p:cxnSp>
        <p:nvCxnSpPr>
          <p:cNvPr id="206" name="Google Shape;206;p23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23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8450925" y="4851000"/>
            <a:ext cx="69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11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7400" y="1103163"/>
            <a:ext cx="5397399" cy="32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0" y="1839725"/>
            <a:ext cx="3686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DeFIX outperforms </a:t>
            </a:r>
            <a:r>
              <a:rPr b="1" lang="en-GB" sz="1000"/>
              <a:t>state-of-the-art</a:t>
            </a:r>
            <a:r>
              <a:rPr lang="en-GB" sz="1000"/>
              <a:t> </a:t>
            </a:r>
            <a:r>
              <a:rPr lang="en-GB" sz="1000"/>
              <a:t>benchmark.</a:t>
            </a:r>
            <a:endParaRPr sz="1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-GB" sz="1000"/>
              <a:t>Better RC score</a:t>
            </a:r>
            <a:r>
              <a:rPr lang="en-GB" sz="1000"/>
              <a:t> than autopilot with only relying on sensor information without privileged knowledge.</a:t>
            </a:r>
            <a:endParaRPr sz="1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Achieve </a:t>
            </a:r>
            <a:r>
              <a:rPr b="1" lang="en-GB" sz="1000"/>
              <a:t>%15</a:t>
            </a:r>
            <a:r>
              <a:rPr lang="en-GB" sz="1000"/>
              <a:t> better RC score and </a:t>
            </a:r>
            <a:r>
              <a:rPr b="1" lang="en-GB" sz="1000"/>
              <a:t>%3</a:t>
            </a:r>
            <a:r>
              <a:rPr lang="en-GB" sz="1000"/>
              <a:t> closer DS.</a:t>
            </a:r>
            <a:endParaRPr sz="1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Town05 is the most challenging map of CARLA challenge environment.</a:t>
            </a:r>
            <a:endParaRPr sz="1000"/>
          </a:p>
        </p:txBody>
      </p:sp>
      <p:sp>
        <p:nvSpPr>
          <p:cNvPr id="214" name="Google Shape;214;p23"/>
          <p:cNvSpPr txBox="1"/>
          <p:nvPr/>
        </p:nvSpPr>
        <p:spPr>
          <a:xfrm>
            <a:off x="98975" y="709475"/>
            <a:ext cx="283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RC</a:t>
            </a:r>
            <a:r>
              <a:rPr lang="en-GB" sz="1200"/>
              <a:t>:  Route Completion </a:t>
            </a:r>
            <a:r>
              <a:rPr lang="en-GB" sz="1000"/>
              <a:t>(higher is better)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DS</a:t>
            </a:r>
            <a:r>
              <a:rPr lang="en-GB" sz="1200"/>
              <a:t>:  Driving Score </a:t>
            </a:r>
            <a:r>
              <a:rPr lang="en-GB" sz="1000">
                <a:solidFill>
                  <a:schemeClr val="dk1"/>
                </a:solidFill>
              </a:rPr>
              <a:t>(higher is better)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Conclusion</a:t>
            </a:r>
            <a:endParaRPr b="1"/>
          </a:p>
        </p:txBody>
      </p:sp>
      <p:cxnSp>
        <p:nvCxnSpPr>
          <p:cNvPr id="220" name="Google Shape;220;p24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4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4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223" name="Google Shape;2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8450925" y="4851000"/>
            <a:ext cx="691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12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6050" y="156387"/>
            <a:ext cx="1429499" cy="3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475800" y="1140300"/>
            <a:ext cx="81909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Imitation learning policy is </a:t>
            </a:r>
            <a:r>
              <a:rPr b="1" lang="en-GB" sz="1200">
                <a:solidFill>
                  <a:schemeClr val="dk1"/>
                </a:solidFill>
              </a:rPr>
              <a:t>limited</a:t>
            </a:r>
            <a:r>
              <a:rPr lang="en-GB" sz="1200">
                <a:solidFill>
                  <a:schemeClr val="dk1"/>
                </a:solidFill>
              </a:rPr>
              <a:t> with the performance of the </a:t>
            </a:r>
            <a:r>
              <a:rPr lang="en-GB" sz="1200">
                <a:solidFill>
                  <a:schemeClr val="dk1"/>
                </a:solidFill>
              </a:rPr>
              <a:t>demonstrator policy.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Proposed and tested a new methodology called </a:t>
            </a:r>
            <a:r>
              <a:rPr b="1" lang="en-GB" sz="1200">
                <a:solidFill>
                  <a:schemeClr val="dk1"/>
                </a:solidFill>
              </a:rPr>
              <a:t>DeFIX</a:t>
            </a:r>
            <a:r>
              <a:rPr lang="en-GB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Achieved better </a:t>
            </a:r>
            <a:r>
              <a:rPr b="1" lang="en-GB" sz="1200">
                <a:solidFill>
                  <a:schemeClr val="dk1"/>
                </a:solidFill>
              </a:rPr>
              <a:t>DS</a:t>
            </a:r>
            <a:r>
              <a:rPr lang="en-GB" sz="1200">
                <a:solidFill>
                  <a:schemeClr val="dk1"/>
                </a:solidFill>
              </a:rPr>
              <a:t> and </a:t>
            </a:r>
            <a:r>
              <a:rPr b="1" lang="en-GB" sz="1200">
                <a:solidFill>
                  <a:schemeClr val="dk1"/>
                </a:solidFill>
              </a:rPr>
              <a:t>RC</a:t>
            </a:r>
            <a:r>
              <a:rPr lang="en-GB" sz="1200">
                <a:solidFill>
                  <a:schemeClr val="dk1"/>
                </a:solidFill>
              </a:rPr>
              <a:t> scores than the methods in the literature on the most challenging map.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The </a:t>
            </a:r>
            <a:r>
              <a:rPr b="1" lang="en-GB" sz="1200">
                <a:solidFill>
                  <a:schemeClr val="dk1"/>
                </a:solidFill>
              </a:rPr>
              <a:t>future</a:t>
            </a:r>
            <a:r>
              <a:rPr lang="en-GB" sz="1200">
                <a:solidFill>
                  <a:schemeClr val="dk1"/>
                </a:solidFill>
              </a:rPr>
              <a:t> of this research: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Extensive tests on different maps.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Expand the library of RL agents and breaden the effectiveness.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Carry the evaluation of DeFIX method into official CARLA challenge.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Problem Statement</a:t>
            </a:r>
            <a:endParaRPr b="1"/>
          </a:p>
        </p:txBody>
      </p:sp>
      <p:cxnSp>
        <p:nvCxnSpPr>
          <p:cNvPr id="69" name="Google Shape;69;p14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4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8502600" y="4851000"/>
            <a:ext cx="63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2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-56850" y="772700"/>
            <a:ext cx="8190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Decision making in adversarial urban driving scenarios is a </a:t>
            </a:r>
            <a:r>
              <a:rPr b="1" lang="en-GB" sz="1200"/>
              <a:t>hard problem</a:t>
            </a:r>
            <a:r>
              <a:rPr lang="en-GB" sz="1200"/>
              <a:t>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Designing a </a:t>
            </a:r>
            <a:r>
              <a:rPr b="1" lang="en-GB" sz="1200"/>
              <a:t>perfect</a:t>
            </a:r>
            <a:r>
              <a:rPr lang="en-GB" sz="1200"/>
              <a:t> rule-based agent </a:t>
            </a:r>
            <a:r>
              <a:rPr lang="en-GB" sz="1200">
                <a:solidFill>
                  <a:schemeClr val="dk1"/>
                </a:solidFill>
              </a:rPr>
              <a:t>would necessitate a </a:t>
            </a:r>
            <a:r>
              <a:rPr b="1" lang="en-GB" sz="1200">
                <a:solidFill>
                  <a:schemeClr val="dk1"/>
                </a:solidFill>
              </a:rPr>
              <a:t>lot of hard-coding</a:t>
            </a:r>
            <a:r>
              <a:rPr lang="en-GB" sz="1200"/>
              <a:t> to tackle these scenarios.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Objective is to come up with a methodology that </a:t>
            </a:r>
            <a:r>
              <a:rPr b="1" lang="en-GB" sz="1200"/>
              <a:t>solves </a:t>
            </a:r>
            <a:r>
              <a:rPr b="1" lang="en-GB" sz="1200">
                <a:solidFill>
                  <a:schemeClr val="dk1"/>
                </a:solidFill>
              </a:rPr>
              <a:t>shortcomings</a:t>
            </a:r>
            <a:r>
              <a:rPr lang="en-GB" sz="1200">
                <a:solidFill>
                  <a:schemeClr val="dk1"/>
                </a:solidFill>
              </a:rPr>
              <a:t> of suboptimal policy.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</a:rPr>
              <a:t>CARLA Challenge environment is chosen as it features </a:t>
            </a:r>
            <a:r>
              <a:rPr b="1" lang="en-GB" sz="1200">
                <a:solidFill>
                  <a:schemeClr val="dk1"/>
                </a:solidFill>
              </a:rPr>
              <a:t>state-of-the-art</a:t>
            </a:r>
            <a:r>
              <a:rPr lang="en-GB" sz="1200">
                <a:solidFill>
                  <a:schemeClr val="dk1"/>
                </a:solidFill>
              </a:rPr>
              <a:t> urban driving scenarios: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vehicles run in red lights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pedestrians cross the road irregularly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decisions in uncontrolled traffic intersections occur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>
                <a:solidFill>
                  <a:schemeClr val="dk1"/>
                </a:solidFill>
              </a:rPr>
              <a:t>vehicles get stuck on the road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0" y="3076247"/>
            <a:ext cx="2014198" cy="123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3775" y="3181099"/>
            <a:ext cx="2454649" cy="14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9125" y="3115385"/>
            <a:ext cx="2223400" cy="136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69800" y="3358403"/>
            <a:ext cx="2223399" cy="13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0" y="4574100"/>
            <a:ext cx="337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u="sng">
                <a:solidFill>
                  <a:schemeClr val="hlink"/>
                </a:solidFill>
                <a:hlinkClick r:id="rId9"/>
              </a:rPr>
              <a:t>https://carla-scenariorunner.readthedocs.io/en/latest/list_of_scenarios/</a:t>
            </a:r>
            <a:r>
              <a:rPr lang="en-GB" sz="800"/>
              <a:t> </a:t>
            </a:r>
            <a:endParaRPr sz="8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6125" y="3565900"/>
            <a:ext cx="2103923" cy="12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55750" y="3616089"/>
            <a:ext cx="2014198" cy="1209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Motivation</a:t>
            </a:r>
            <a:endParaRPr b="1"/>
          </a:p>
        </p:txBody>
      </p:sp>
      <p:cxnSp>
        <p:nvCxnSpPr>
          <p:cNvPr id="88" name="Google Shape;88;p15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8502600" y="4851000"/>
            <a:ext cx="63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3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0884" y="811150"/>
            <a:ext cx="4108066" cy="221835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7800000" dist="95250">
              <a:srgbClr val="000000">
                <a:alpha val="60000"/>
              </a:srgbClr>
            </a:outerShdw>
          </a:effectLst>
        </p:spPr>
      </p:pic>
      <p:pic>
        <p:nvPicPr>
          <p:cNvPr id="95" name="Google Shape;9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450" y="811150"/>
            <a:ext cx="4328436" cy="221835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7800000" dist="95250">
              <a:srgbClr val="000000">
                <a:alpha val="60000"/>
              </a:srgbClr>
            </a:outerShdw>
          </a:effectLst>
        </p:spPr>
      </p:pic>
      <p:sp>
        <p:nvSpPr>
          <p:cNvPr id="96" name="Google Shape;96;p15"/>
          <p:cNvSpPr txBox="1"/>
          <p:nvPr/>
        </p:nvSpPr>
        <p:spPr>
          <a:xfrm>
            <a:off x="1183963" y="3105700"/>
            <a:ext cx="221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61C00"/>
                </a:solidFill>
              </a:rPr>
              <a:t>autopilot vehicle gets stuck</a:t>
            </a:r>
            <a:endParaRPr b="1" sz="1200">
              <a:solidFill>
                <a:srgbClr val="A61C00"/>
              </a:solidFill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5799563" y="3105700"/>
            <a:ext cx="233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A61C00"/>
                </a:solidFill>
              </a:rPr>
              <a:t>autopilot vehicle brakes late</a:t>
            </a:r>
            <a:endParaRPr b="1" sz="1200">
              <a:solidFill>
                <a:srgbClr val="A61C00"/>
              </a:solidFill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311700" y="3570800"/>
            <a:ext cx="81909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Hard-coded autopilot is </a:t>
            </a:r>
            <a:r>
              <a:rPr b="1" lang="en-GB" sz="1200"/>
              <a:t>sensitive</a:t>
            </a:r>
            <a:r>
              <a:rPr lang="en-GB" sz="1200"/>
              <a:t> to predefined rules.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Impossible to </a:t>
            </a:r>
            <a:r>
              <a:rPr b="1" lang="en-GB" sz="1200"/>
              <a:t>generalize</a:t>
            </a:r>
            <a:r>
              <a:rPr lang="en-GB" sz="1200"/>
              <a:t> with rule-based system.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Imitating a suboptimal policy will result in a </a:t>
            </a:r>
            <a:r>
              <a:rPr b="1" lang="en-GB" sz="1200"/>
              <a:t>lack of performance</a:t>
            </a:r>
            <a:r>
              <a:rPr lang="en-GB" sz="1200"/>
              <a:t> of trained model.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General </a:t>
            </a:r>
            <a:r>
              <a:rPr b="1" lang="en-GB" sz="1200"/>
              <a:t>methodology / framework</a:t>
            </a:r>
            <a:r>
              <a:rPr lang="en-GB" sz="1200"/>
              <a:t> is required to efficiently solve safe autonomous driving tasks.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Methodology (Stage-1)</a:t>
            </a:r>
            <a:endParaRPr b="1"/>
          </a:p>
        </p:txBody>
      </p:sp>
      <p:cxnSp>
        <p:nvCxnSpPr>
          <p:cNvPr id="104" name="Google Shape;104;p16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6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6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8502600" y="4851000"/>
            <a:ext cx="63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4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275700" y="1735325"/>
            <a:ext cx="2868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</a:rPr>
              <a:t>Stage-1:</a:t>
            </a:r>
            <a:endParaRPr b="1" sz="1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80000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Dataset is created from </a:t>
            </a:r>
            <a:r>
              <a:rPr b="1" lang="en-GB" sz="1000"/>
              <a:t>autopilot</a:t>
            </a:r>
            <a:r>
              <a:rPr lang="en-GB" sz="1000"/>
              <a:t> demonstrations.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Imitation Learning agent is trained with </a:t>
            </a:r>
            <a:r>
              <a:rPr b="1" lang="en-GB" sz="1000"/>
              <a:t>behavioral cloning</a:t>
            </a:r>
            <a:r>
              <a:rPr lang="en-GB" sz="1000"/>
              <a:t>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Trained model is </a:t>
            </a:r>
            <a:r>
              <a:rPr b="1" lang="en-GB" sz="1000"/>
              <a:t>continuously</a:t>
            </a:r>
            <a:r>
              <a:rPr lang="en-GB" sz="1000"/>
              <a:t> </a:t>
            </a:r>
            <a:r>
              <a:rPr lang="en-GB" sz="1000"/>
              <a:t>improved with DAgger technique.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IL agent is freezed after multiple DAgger approaches until </a:t>
            </a:r>
            <a:r>
              <a:rPr b="1" lang="en-GB" sz="1000"/>
              <a:t>performance</a:t>
            </a:r>
            <a:r>
              <a:rPr lang="en-GB" sz="1000"/>
              <a:t> reaches an autopilot performance.</a:t>
            </a:r>
            <a:endParaRPr sz="10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5" y="994450"/>
            <a:ext cx="7267277" cy="315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Methodology (Stage-2)</a:t>
            </a:r>
            <a:endParaRPr b="1"/>
          </a:p>
        </p:txBody>
      </p:sp>
      <p:cxnSp>
        <p:nvCxnSpPr>
          <p:cNvPr id="117" name="Google Shape;117;p17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7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7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8502600" y="4851000"/>
            <a:ext cx="63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5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-126600" y="1659125"/>
            <a:ext cx="3034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980000"/>
                </a:solidFill>
              </a:rPr>
              <a:t>Stage-2:</a:t>
            </a:r>
            <a:endParaRPr b="1" sz="12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80000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Trained IL model is </a:t>
            </a:r>
            <a:r>
              <a:rPr b="1" lang="en-GB" sz="1000">
                <a:solidFill>
                  <a:schemeClr val="dk1"/>
                </a:solidFill>
              </a:rPr>
              <a:t>freezed</a:t>
            </a:r>
            <a:r>
              <a:rPr lang="en-GB" sz="1000">
                <a:solidFill>
                  <a:schemeClr val="dk1"/>
                </a:solidFill>
              </a:rPr>
              <a:t> and tested in the simulation.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Mini-scenarios are constructed from </a:t>
            </a:r>
            <a:r>
              <a:rPr b="1" lang="en-GB" sz="1000">
                <a:solidFill>
                  <a:schemeClr val="dk1"/>
                </a:solidFill>
              </a:rPr>
              <a:t>infraction</a:t>
            </a:r>
            <a:r>
              <a:rPr lang="en-GB" sz="1000">
                <a:solidFill>
                  <a:schemeClr val="dk1"/>
                </a:solidFill>
              </a:rPr>
              <a:t> locations.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Online RL agent is </a:t>
            </a:r>
            <a:r>
              <a:rPr b="1" lang="en-GB" sz="1000">
                <a:solidFill>
                  <a:schemeClr val="dk1"/>
                </a:solidFill>
              </a:rPr>
              <a:t>trained</a:t>
            </a:r>
            <a:r>
              <a:rPr lang="en-GB" sz="1000">
                <a:solidFill>
                  <a:schemeClr val="dk1"/>
                </a:solidFill>
              </a:rPr>
              <a:t> on one of the mini-scenarios.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Library of trained policies is </a:t>
            </a:r>
            <a:r>
              <a:rPr b="1" lang="en-GB" sz="1000">
                <a:solidFill>
                  <a:schemeClr val="dk1"/>
                </a:solidFill>
              </a:rPr>
              <a:t>extended</a:t>
            </a:r>
            <a:r>
              <a:rPr lang="en-GB" sz="1000">
                <a:solidFill>
                  <a:schemeClr val="dk1"/>
                </a:solidFill>
              </a:rPr>
              <a:t> with newly trained RL agent.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-GB" sz="1000">
                <a:solidFill>
                  <a:schemeClr val="dk1"/>
                </a:solidFill>
              </a:rPr>
              <a:t>Policy classifier</a:t>
            </a:r>
            <a:r>
              <a:rPr lang="en-GB" sz="1000">
                <a:solidFill>
                  <a:schemeClr val="dk1"/>
                </a:solidFill>
              </a:rPr>
              <a:t> network is trained in a supervised manner with ground truth determined from reward function.</a:t>
            </a:r>
            <a:endParaRPr sz="1000"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671" y="704287"/>
            <a:ext cx="7817078" cy="395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Network Architectures</a:t>
            </a:r>
            <a:endParaRPr b="1"/>
          </a:p>
        </p:txBody>
      </p:sp>
      <p:cxnSp>
        <p:nvCxnSpPr>
          <p:cNvPr id="130" name="Google Shape;130;p18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8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8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8502600" y="4851000"/>
            <a:ext cx="63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6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5">
            <a:alphaModFix/>
          </a:blip>
          <a:srcRect b="0" l="0" r="0" t="2200"/>
          <a:stretch/>
        </p:blipFill>
        <p:spPr>
          <a:xfrm>
            <a:off x="471525" y="618050"/>
            <a:ext cx="5582792" cy="4177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6174750" y="957738"/>
            <a:ext cx="2868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Freezed Resnet-50 </a:t>
            </a:r>
            <a:r>
              <a:rPr b="1" lang="en-GB" sz="1000"/>
              <a:t>image backbone</a:t>
            </a:r>
            <a:r>
              <a:rPr lang="en-GB" sz="1000"/>
              <a:t>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Low-level </a:t>
            </a:r>
            <a:r>
              <a:rPr b="1" lang="en-GB" sz="1000"/>
              <a:t>PID controllers</a:t>
            </a:r>
            <a:r>
              <a:rPr lang="en-GB" sz="1000"/>
              <a:t> for throttle and steering actions.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Ground truth labels for Policy Classifier are determined with </a:t>
            </a:r>
            <a:r>
              <a:rPr b="1" lang="en-GB" sz="1000"/>
              <a:t>reward function</a:t>
            </a:r>
            <a:r>
              <a:rPr lang="en-GB" sz="1000"/>
              <a:t>.</a:t>
            </a:r>
            <a:endParaRPr sz="1000"/>
          </a:p>
        </p:txBody>
      </p:sp>
      <p:sp>
        <p:nvSpPr>
          <p:cNvPr id="138" name="Google Shape;138;p18"/>
          <p:cNvSpPr/>
          <p:nvPr/>
        </p:nvSpPr>
        <p:spPr>
          <a:xfrm>
            <a:off x="6973225" y="2402175"/>
            <a:ext cx="1363500" cy="68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Imitation Learning Agent Model</a:t>
            </a:r>
            <a:endParaRPr sz="1200"/>
          </a:p>
        </p:txBody>
      </p:sp>
      <p:cxnSp>
        <p:nvCxnSpPr>
          <p:cNvPr id="139" name="Google Shape;139;p18"/>
          <p:cNvCxnSpPr>
            <a:endCxn id="138" idx="1"/>
          </p:cNvCxnSpPr>
          <p:nvPr/>
        </p:nvCxnSpPr>
        <p:spPr>
          <a:xfrm>
            <a:off x="6149425" y="2603025"/>
            <a:ext cx="823800" cy="14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8"/>
          <p:cNvSpPr/>
          <p:nvPr/>
        </p:nvSpPr>
        <p:spPr>
          <a:xfrm>
            <a:off x="7012325" y="3613300"/>
            <a:ext cx="1363500" cy="689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Policy Classifier Model</a:t>
            </a:r>
            <a:endParaRPr sz="1200"/>
          </a:p>
        </p:txBody>
      </p:sp>
      <p:cxnSp>
        <p:nvCxnSpPr>
          <p:cNvPr id="141" name="Google Shape;141;p18"/>
          <p:cNvCxnSpPr>
            <a:endCxn id="140" idx="1"/>
          </p:cNvCxnSpPr>
          <p:nvPr/>
        </p:nvCxnSpPr>
        <p:spPr>
          <a:xfrm>
            <a:off x="6193625" y="3866950"/>
            <a:ext cx="818700" cy="909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Network Architectures</a:t>
            </a:r>
            <a:endParaRPr b="1"/>
          </a:p>
        </p:txBody>
      </p:sp>
      <p:cxnSp>
        <p:nvCxnSpPr>
          <p:cNvPr id="147" name="Google Shape;147;p19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9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9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8502600" y="4851000"/>
            <a:ext cx="63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7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4700" y="615050"/>
            <a:ext cx="4244575" cy="417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88050" y="1417761"/>
            <a:ext cx="46089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-GB" sz="1000"/>
              <a:t>DQN</a:t>
            </a:r>
            <a:r>
              <a:rPr lang="en-GB" sz="1000"/>
              <a:t> model is trained.</a:t>
            </a:r>
            <a:endParaRPr sz="10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Image backbone is </a:t>
            </a:r>
            <a:r>
              <a:rPr b="1" lang="en-GB" sz="1000"/>
              <a:t>completely frozen</a:t>
            </a:r>
            <a:r>
              <a:rPr lang="en-GB" sz="1000"/>
              <a:t>.</a:t>
            </a:r>
            <a:endParaRPr sz="10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n-GB" sz="1000"/>
              <a:t>State-space</a:t>
            </a:r>
            <a:r>
              <a:rPr lang="en-GB" sz="1000"/>
              <a:t> of RL agents is an image backbone features.</a:t>
            </a:r>
            <a:endParaRPr sz="10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>
                <a:solidFill>
                  <a:schemeClr val="dk1"/>
                </a:solidFill>
              </a:rPr>
              <a:t>Low-level </a:t>
            </a:r>
            <a:r>
              <a:rPr b="1" lang="en-GB" sz="1000">
                <a:solidFill>
                  <a:schemeClr val="dk1"/>
                </a:solidFill>
              </a:rPr>
              <a:t>PID controllers</a:t>
            </a:r>
            <a:r>
              <a:rPr lang="en-GB" sz="1000">
                <a:solidFill>
                  <a:schemeClr val="dk1"/>
                </a:solidFill>
              </a:rPr>
              <a:t> for throttle and steering movements.</a:t>
            </a:r>
            <a:endParaRPr sz="1000"/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Generalized </a:t>
            </a:r>
            <a:r>
              <a:rPr b="1" lang="en-GB" sz="1000"/>
              <a:t>action states</a:t>
            </a:r>
            <a:r>
              <a:rPr lang="en-GB" sz="1000"/>
              <a:t> are: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Left lane change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Right lane change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Lane Keep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Stop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Experiments (Reward Function)</a:t>
            </a:r>
            <a:endParaRPr b="1"/>
          </a:p>
        </p:txBody>
      </p:sp>
      <p:cxnSp>
        <p:nvCxnSpPr>
          <p:cNvPr id="160" name="Google Shape;160;p20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0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8502600" y="4851000"/>
            <a:ext cx="63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8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50" y="976277"/>
            <a:ext cx="3849374" cy="91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250" y="2082125"/>
            <a:ext cx="3849382" cy="22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5119" y="1360543"/>
            <a:ext cx="4044676" cy="174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1300" y="3500425"/>
            <a:ext cx="3552324" cy="7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Experiments (RL Training)</a:t>
            </a:r>
            <a:endParaRPr b="1"/>
          </a:p>
        </p:txBody>
      </p:sp>
      <p:cxnSp>
        <p:nvCxnSpPr>
          <p:cNvPr id="175" name="Google Shape;175;p21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1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1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The 25th IEEE International Conference on Intelligent Transportation Systems (IEEE ITSC 2022)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8502600" y="4851000"/>
            <a:ext cx="63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chemeClr val="dk1"/>
                </a:solidFill>
              </a:rPr>
              <a:t>Slide No. 9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650" y="0"/>
            <a:ext cx="937850" cy="5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72375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350" y="818475"/>
            <a:ext cx="5011451" cy="350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6745300" y="4325025"/>
            <a:ext cx="225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FF"/>
                </a:solidFill>
              </a:rPr>
              <a:t>     Blue</a:t>
            </a:r>
            <a:r>
              <a:rPr lang="en-GB" sz="1200"/>
              <a:t>:  Training Scenario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9900"/>
                </a:solidFill>
              </a:rPr>
              <a:t>Orange</a:t>
            </a:r>
            <a:r>
              <a:rPr lang="en-GB" sz="1200"/>
              <a:t>:  Evaluation Scenarios</a:t>
            </a:r>
            <a:endParaRPr sz="1200"/>
          </a:p>
        </p:txBody>
      </p:sp>
      <p:sp>
        <p:nvSpPr>
          <p:cNvPr id="183" name="Google Shape;183;p21"/>
          <p:cNvSpPr txBox="1"/>
          <p:nvPr/>
        </p:nvSpPr>
        <p:spPr>
          <a:xfrm>
            <a:off x="4213625" y="4325025"/>
            <a:ext cx="199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Stuck Vehicle Scenarios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in Town05 Map</a:t>
            </a:r>
            <a:endParaRPr b="1" sz="1200"/>
          </a:p>
        </p:txBody>
      </p:sp>
      <p:sp>
        <p:nvSpPr>
          <p:cNvPr id="184" name="Google Shape;184;p21"/>
          <p:cNvSpPr txBox="1"/>
          <p:nvPr/>
        </p:nvSpPr>
        <p:spPr>
          <a:xfrm>
            <a:off x="-152400" y="1419700"/>
            <a:ext cx="4257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An autopilot</a:t>
            </a:r>
            <a:r>
              <a:rPr lang="en-GB" sz="1000"/>
              <a:t> and an </a:t>
            </a:r>
            <a:r>
              <a:rPr lang="en-GB" sz="1000"/>
              <a:t>imitation learning agent </a:t>
            </a:r>
            <a:r>
              <a:rPr b="1" lang="en-GB" sz="1000"/>
              <a:t>gets stuck</a:t>
            </a:r>
            <a:r>
              <a:rPr lang="en-GB" sz="1000"/>
              <a:t> in these scenarios and could not make lane changing maneuvers.</a:t>
            </a:r>
            <a:endParaRPr sz="1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One mini-scenario of stuck vehicle case is </a:t>
            </a:r>
            <a:r>
              <a:rPr b="1" lang="en-GB" sz="1000"/>
              <a:t>constructed</a:t>
            </a:r>
            <a:r>
              <a:rPr lang="en-GB" sz="1000"/>
              <a:t> and DQN agent is trained on this scenario.</a:t>
            </a:r>
            <a:endParaRPr sz="1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To generalize, </a:t>
            </a:r>
            <a:r>
              <a:rPr b="1" lang="en-GB" sz="1000"/>
              <a:t>weather conditions</a:t>
            </a:r>
            <a:r>
              <a:rPr lang="en-GB" sz="1000"/>
              <a:t> are </a:t>
            </a:r>
            <a:r>
              <a:rPr lang="en-GB" sz="1000"/>
              <a:t>dynamically</a:t>
            </a:r>
            <a:r>
              <a:rPr lang="en-GB" sz="1000"/>
              <a:t> changed at every 20 steps while training RL agent.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At each training episode, RL agent is </a:t>
            </a:r>
            <a:r>
              <a:rPr b="1" lang="en-GB" sz="1000"/>
              <a:t>initialized </a:t>
            </a:r>
            <a:r>
              <a:rPr b="1" lang="en-GB" sz="1000"/>
              <a:t>randomly</a:t>
            </a:r>
            <a:r>
              <a:rPr lang="en-GB" sz="1000"/>
              <a:t> at a distance 3 meters to 10 meters to the infraction location.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